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90" r:id="rId11"/>
    <p:sldId id="268" r:id="rId12"/>
    <p:sldId id="289" r:id="rId13"/>
  </p:sldIdLst>
  <p:sldSz cx="9753600" cy="7315200"/>
  <p:notesSz cx="6858000" cy="9144000"/>
  <p:embeddedFontLst>
    <p:embeddedFont>
      <p:font typeface="Nunito Sans" charset="0"/>
      <p:regular r:id="rId14"/>
    </p:embeddedFont>
    <p:embeddedFont>
      <p:font typeface="Nunito Sans Semi-Bold" charset="0"/>
      <p:regular r:id="rId15"/>
    </p:embeddedFont>
    <p:embeddedFont>
      <p:font typeface="Open Sans Extra Bold" charset="0"/>
      <p:regular r:id="rId16"/>
    </p:embeddedFont>
    <p:embeddedFont>
      <p:font typeface="Open Sans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Open Sans Bold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18" autoAdjust="0"/>
  </p:normalViewPr>
  <p:slideViewPr>
    <p:cSldViewPr>
      <p:cViewPr>
        <p:scale>
          <a:sx n="70" d="100"/>
          <a:sy n="70" d="100"/>
        </p:scale>
        <p:origin x="-125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29-Aug-24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antumleapcm.com/request-free-website-audit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8640" y="3294048"/>
            <a:ext cx="4077325" cy="3368890"/>
          </a:xfrm>
          <a:custGeom>
            <a:avLst/>
            <a:gdLst/>
            <a:ahLst/>
            <a:cxnLst/>
            <a:rect l="l" t="t" r="r" b="b"/>
            <a:pathLst>
              <a:path w="4077325" h="3368890">
                <a:moveTo>
                  <a:pt x="0" y="0"/>
                </a:moveTo>
                <a:lnTo>
                  <a:pt x="4077325" y="0"/>
                </a:lnTo>
                <a:lnTo>
                  <a:pt x="4077325" y="3368890"/>
                </a:lnTo>
                <a:lnTo>
                  <a:pt x="0" y="33688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3000"/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70816" y="1212502"/>
            <a:ext cx="3392998" cy="4910114"/>
            <a:chOff x="0" y="0"/>
            <a:chExt cx="4523998" cy="6546818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6980" r="26980"/>
            <a:stretch>
              <a:fillRect/>
            </a:stretch>
          </p:blipFill>
          <p:spPr>
            <a:xfrm>
              <a:off x="0" y="0"/>
              <a:ext cx="4523998" cy="6546818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857532" y="999218"/>
            <a:ext cx="426568" cy="426568"/>
            <a:chOff x="0" y="0"/>
            <a:chExt cx="189069" cy="189069"/>
          </a:xfrm>
          <a:solidFill>
            <a:srgbClr val="FF5050"/>
          </a:solidFill>
        </p:grpSpPr>
        <p:sp>
          <p:nvSpPr>
            <p:cNvPr id="6" name="Freeform 6"/>
            <p:cNvSpPr/>
            <p:nvPr/>
          </p:nvSpPr>
          <p:spPr>
            <a:xfrm>
              <a:off x="0" y="0"/>
              <a:ext cx="189069" cy="189069"/>
            </a:xfrm>
            <a:custGeom>
              <a:avLst/>
              <a:gdLst/>
              <a:ahLst/>
              <a:cxnLst/>
              <a:rect l="l" t="t" r="r" b="b"/>
              <a:pathLst>
                <a:path w="189069" h="189069">
                  <a:moveTo>
                    <a:pt x="0" y="0"/>
                  </a:moveTo>
                  <a:lnTo>
                    <a:pt x="189069" y="0"/>
                  </a:lnTo>
                  <a:lnTo>
                    <a:pt x="189069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189069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63588" y="6015387"/>
            <a:ext cx="214456" cy="214456"/>
            <a:chOff x="0" y="0"/>
            <a:chExt cx="105904" cy="105904"/>
          </a:xfrm>
          <a:solidFill>
            <a:srgbClr val="FF5050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105904" cy="105904"/>
            </a:xfrm>
            <a:custGeom>
              <a:avLst/>
              <a:gdLst/>
              <a:ahLst/>
              <a:cxnLst/>
              <a:rect l="l" t="t" r="r" b="b"/>
              <a:pathLst>
                <a:path w="105904" h="105904">
                  <a:moveTo>
                    <a:pt x="0" y="0"/>
                  </a:moveTo>
                  <a:lnTo>
                    <a:pt x="105904" y="0"/>
                  </a:lnTo>
                  <a:lnTo>
                    <a:pt x="105904" y="105904"/>
                  </a:lnTo>
                  <a:lnTo>
                    <a:pt x="0" y="105904"/>
                  </a:ln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105904" cy="124954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657586" y="5362346"/>
            <a:ext cx="1612456" cy="426568"/>
            <a:chOff x="0" y="0"/>
            <a:chExt cx="714692" cy="189069"/>
          </a:xfrm>
          <a:solidFill>
            <a:srgbClr val="FF5050"/>
          </a:solidFill>
        </p:grpSpPr>
        <p:sp>
          <p:nvSpPr>
            <p:cNvPr id="12" name="Freeform 12"/>
            <p:cNvSpPr/>
            <p:nvPr/>
          </p:nvSpPr>
          <p:spPr>
            <a:xfrm>
              <a:off x="0" y="0"/>
              <a:ext cx="714692" cy="189069"/>
            </a:xfrm>
            <a:custGeom>
              <a:avLst/>
              <a:gdLst/>
              <a:ahLst/>
              <a:cxnLst/>
              <a:rect l="l" t="t" r="r" b="b"/>
              <a:pathLst>
                <a:path w="714692" h="189069">
                  <a:moveTo>
                    <a:pt x="0" y="0"/>
                  </a:moveTo>
                  <a:lnTo>
                    <a:pt x="714692" y="0"/>
                  </a:lnTo>
                  <a:lnTo>
                    <a:pt x="714692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714692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>
                <a:solidFill>
                  <a:srgbClr val="FF5050"/>
                </a:solidFill>
              </a:endParaRPr>
            </a:p>
          </p:txBody>
        </p:sp>
      </p:grpSp>
      <p:sp>
        <p:nvSpPr>
          <p:cNvPr id="14" name="Freeform 14"/>
          <p:cNvSpPr/>
          <p:nvPr/>
        </p:nvSpPr>
        <p:spPr>
          <a:xfrm>
            <a:off x="8599118" y="4440000"/>
            <a:ext cx="845924" cy="1076986"/>
          </a:xfrm>
          <a:custGeom>
            <a:avLst/>
            <a:gdLst/>
            <a:ahLst/>
            <a:cxnLst/>
            <a:rect l="l" t="t" r="r" b="b"/>
            <a:pathLst>
              <a:path w="845924" h="1076986">
                <a:moveTo>
                  <a:pt x="0" y="0"/>
                </a:moveTo>
                <a:lnTo>
                  <a:pt x="845924" y="0"/>
                </a:lnTo>
                <a:lnTo>
                  <a:pt x="845924" y="1076986"/>
                </a:lnTo>
                <a:lnTo>
                  <a:pt x="0" y="1076986"/>
                </a:lnTo>
                <a:lnTo>
                  <a:pt x="0" y="0"/>
                </a:lnTo>
                <a:close/>
              </a:path>
            </a:pathLst>
          </a:custGeom>
          <a:solidFill>
            <a:srgbClr val="FF5050"/>
          </a:solidFill>
        </p:spPr>
      </p:sp>
      <p:sp>
        <p:nvSpPr>
          <p:cNvPr id="15" name="TextBox 15"/>
          <p:cNvSpPr txBox="1"/>
          <p:nvPr/>
        </p:nvSpPr>
        <p:spPr>
          <a:xfrm>
            <a:off x="548640" y="372835"/>
            <a:ext cx="41757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 smtClean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  <a:endParaRPr lang="en-US" sz="1500" dirty="0">
              <a:solidFill>
                <a:srgbClr val="000000"/>
              </a:solidFill>
              <a:latin typeface="Nunito San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302631" y="6645470"/>
            <a:ext cx="190232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40"/>
              </a:lnSpc>
            </a:pPr>
            <a:r>
              <a:rPr lang="en-US" sz="1600">
                <a:solidFill>
                  <a:srgbClr val="000000"/>
                </a:solidFill>
                <a:latin typeface="Nunito Sans"/>
              </a:rPr>
              <a:t>Slide  |  01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5090474" y="1212502"/>
            <a:ext cx="241201" cy="241201"/>
            <a:chOff x="0" y="0"/>
            <a:chExt cx="94534" cy="94534"/>
          </a:xfrm>
          <a:solidFill>
            <a:srgbClr val="FF5050"/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34137" tIns="34137" rIns="34137" bIns="34137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5090474" y="2075733"/>
            <a:ext cx="4114486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359"/>
              </a:lnSpc>
            </a:pPr>
            <a:r>
              <a:rPr lang="en-US" sz="4000" dirty="0" smtClean="0">
                <a:solidFill>
                  <a:srgbClr val="FF5050"/>
                </a:solidFill>
                <a:latin typeface="Open Sans Extra Bold"/>
              </a:rPr>
              <a:t>MARKETING YOUR BUSINESS</a:t>
            </a:r>
            <a:endParaRPr lang="en-US" sz="4000" dirty="0">
              <a:solidFill>
                <a:srgbClr val="FF5050"/>
              </a:solidFill>
              <a:latin typeface="Open Sans Extra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5090473" y="3744327"/>
            <a:ext cx="3029001" cy="5146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276"/>
              </a:lnSpc>
            </a:pPr>
            <a:r>
              <a:rPr lang="en-US" sz="3054" b="1" dirty="0" smtClean="0">
                <a:solidFill>
                  <a:schemeClr val="tx2"/>
                </a:solidFill>
                <a:latin typeface="Open Sans"/>
              </a:rPr>
              <a:t>OPTIMIZATION</a:t>
            </a:r>
            <a:endParaRPr lang="en-US" sz="3054" b="1" dirty="0">
              <a:solidFill>
                <a:schemeClr val="tx2"/>
              </a:solidFill>
              <a:latin typeface="Open Sans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090474" y="1700639"/>
            <a:ext cx="1740391" cy="216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29"/>
              </a:lnSpc>
            </a:pPr>
            <a:r>
              <a:rPr lang="en-US" sz="1306" dirty="0" smtClean="0">
                <a:solidFill>
                  <a:srgbClr val="000000"/>
                </a:solidFill>
                <a:latin typeface="Open Sans"/>
              </a:rPr>
              <a:t>Start Up Nation</a:t>
            </a:r>
            <a:endParaRPr lang="en-US" sz="1306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3921768" y="5471151"/>
            <a:ext cx="1084093" cy="189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07"/>
              </a:lnSpc>
            </a:pPr>
            <a:r>
              <a:rPr lang="en-US" sz="1148">
                <a:solidFill>
                  <a:srgbClr val="FFFFFF"/>
                </a:solidFill>
                <a:latin typeface="Open Sans Bold"/>
              </a:rPr>
              <a:t>GET STARTED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4876800" y="-309441"/>
            <a:ext cx="6485351" cy="426568"/>
            <a:chOff x="0" y="0"/>
            <a:chExt cx="2874516" cy="189069"/>
          </a:xfrm>
          <a:solidFill>
            <a:srgbClr val="FF5050"/>
          </a:solidFill>
        </p:grpSpPr>
        <p:sp>
          <p:nvSpPr>
            <p:cNvPr id="26" name="Freeform 26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29" name="Freeform 29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30" name="TextBox 30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32" name="Freeform 32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33" name="TextBox 33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4" name="TextBox 22"/>
          <p:cNvSpPr txBox="1"/>
          <p:nvPr/>
        </p:nvSpPr>
        <p:spPr>
          <a:xfrm>
            <a:off x="5270009" y="4295760"/>
            <a:ext cx="1740391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29"/>
              </a:lnSpc>
            </a:pPr>
            <a:r>
              <a:rPr lang="en-US" sz="1600" dirty="0" smtClean="0">
                <a:solidFill>
                  <a:srgbClr val="000000"/>
                </a:solidFill>
                <a:latin typeface="Open Sans"/>
              </a:rPr>
              <a:t>Website Auditing</a:t>
            </a:r>
            <a:endParaRPr lang="en-US" sz="1600" dirty="0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8640" y="935220"/>
            <a:ext cx="266577" cy="266577"/>
            <a:chOff x="0" y="0"/>
            <a:chExt cx="94534" cy="945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8640" y="1600200"/>
            <a:ext cx="431922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39"/>
              </a:lnSpc>
            </a:pPr>
            <a:r>
              <a:rPr lang="en-US" sz="3603" dirty="0">
                <a:solidFill>
                  <a:schemeClr val="tx2"/>
                </a:solidFill>
                <a:latin typeface="Open Sans Extra Bold"/>
              </a:rPr>
              <a:t>Integrating Social Media Marketing with Website Auditing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548640" y="3758849"/>
            <a:ext cx="2150670" cy="2048404"/>
            <a:chOff x="0" y="0"/>
            <a:chExt cx="831811" cy="792258"/>
          </a:xfrm>
          <a:solidFill>
            <a:srgbClr val="FF5050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  <a:grpFill/>
          </p:spPr>
          <p:txBody>
            <a:bodyPr lIns="29467" tIns="29467" rIns="29467" bIns="29467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831123" y="3963692"/>
            <a:ext cx="538839" cy="396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6"/>
              </a:lnSpc>
            </a:pPr>
            <a:r>
              <a:rPr lang="en-US" sz="2397">
                <a:solidFill>
                  <a:srgbClr val="FFFFFF"/>
                </a:solidFill>
                <a:latin typeface="Open Sans"/>
              </a:rPr>
              <a:t>01</a:t>
            </a:r>
          </a:p>
        </p:txBody>
      </p:sp>
      <p:sp>
        <p:nvSpPr>
          <p:cNvPr id="12" name="AutoShape 12"/>
          <p:cNvSpPr/>
          <p:nvPr/>
        </p:nvSpPr>
        <p:spPr>
          <a:xfrm>
            <a:off x="831123" y="4462987"/>
            <a:ext cx="1599480" cy="0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4"/>
          <p:cNvSpPr txBox="1"/>
          <p:nvPr/>
        </p:nvSpPr>
        <p:spPr>
          <a:xfrm>
            <a:off x="681928" y="4591250"/>
            <a:ext cx="1748675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rgbClr val="FFFFFF"/>
                </a:solidFill>
                <a:latin typeface="Nunito Sans"/>
              </a:rPr>
              <a:t>Ensuring consistent branding and messaging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4885740" y="3758849"/>
            <a:ext cx="2150670" cy="2048404"/>
            <a:chOff x="0" y="0"/>
            <a:chExt cx="831811" cy="792258"/>
          </a:xfrm>
          <a:solidFill>
            <a:srgbClr val="FF5050"/>
          </a:solidFill>
        </p:grpSpPr>
        <p:sp>
          <p:nvSpPr>
            <p:cNvPr id="16" name="Freeform 16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grpFill/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  <a:grpFill/>
          </p:spPr>
          <p:txBody>
            <a:bodyPr lIns="29467" tIns="29467" rIns="29467" bIns="29467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5168223" y="4037088"/>
            <a:ext cx="538839" cy="396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6"/>
              </a:lnSpc>
            </a:pPr>
            <a:r>
              <a:rPr lang="en-US" sz="2397">
                <a:solidFill>
                  <a:srgbClr val="FFFFFF"/>
                </a:solidFill>
                <a:latin typeface="Open Sans"/>
              </a:rPr>
              <a:t>03</a:t>
            </a:r>
          </a:p>
        </p:txBody>
      </p:sp>
      <p:sp>
        <p:nvSpPr>
          <p:cNvPr id="19" name="AutoShape 19"/>
          <p:cNvSpPr/>
          <p:nvPr/>
        </p:nvSpPr>
        <p:spPr>
          <a:xfrm>
            <a:off x="5161335" y="4546153"/>
            <a:ext cx="1599480" cy="0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TextBox 21"/>
          <p:cNvSpPr txBox="1"/>
          <p:nvPr/>
        </p:nvSpPr>
        <p:spPr>
          <a:xfrm>
            <a:off x="5161335" y="4655876"/>
            <a:ext cx="1592592" cy="9848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>
                <a:solidFill>
                  <a:srgbClr val="FFFFFF"/>
                </a:solidFill>
                <a:latin typeface="Nunito Sans"/>
              </a:rPr>
              <a:t>Using audit findings to enhance social media campaigns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2717190" y="3758849"/>
            <a:ext cx="2150670" cy="2048404"/>
            <a:chOff x="0" y="0"/>
            <a:chExt cx="831811" cy="792258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</p:spPr>
          <p:txBody>
            <a:bodyPr lIns="29467" tIns="29467" rIns="29467" bIns="29467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3070198" y="3963692"/>
            <a:ext cx="538839" cy="396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6"/>
              </a:lnSpc>
            </a:pPr>
            <a:r>
              <a:rPr lang="en-US" sz="2397">
                <a:solidFill>
                  <a:srgbClr val="000000"/>
                </a:solidFill>
                <a:latin typeface="Open Sans"/>
              </a:rPr>
              <a:t>02</a:t>
            </a:r>
          </a:p>
        </p:txBody>
      </p:sp>
      <p:sp>
        <p:nvSpPr>
          <p:cNvPr id="26" name="AutoShape 26"/>
          <p:cNvSpPr/>
          <p:nvPr/>
        </p:nvSpPr>
        <p:spPr>
          <a:xfrm>
            <a:off x="2992785" y="4469167"/>
            <a:ext cx="1599480" cy="0"/>
          </a:xfrm>
          <a:prstGeom prst="line">
            <a:avLst/>
          </a:prstGeom>
          <a:ln w="9525" cap="flat">
            <a:solidFill>
              <a:srgbClr val="B8003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TextBox 28"/>
          <p:cNvSpPr txBox="1"/>
          <p:nvPr/>
        </p:nvSpPr>
        <p:spPr>
          <a:xfrm>
            <a:off x="2992784" y="4578890"/>
            <a:ext cx="1875075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Nunito Sans"/>
              </a:rPr>
              <a:t>Driving traffic from social media to your website</a:t>
            </a:r>
            <a:endParaRPr lang="en-US" dirty="0">
              <a:solidFill>
                <a:srgbClr val="000000"/>
              </a:solidFill>
              <a:latin typeface="Nunito Sans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11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39" name="TextBox 39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41" name="Freeform 41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2" name="TextBox 42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44" name="Freeform 44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5" name="TextBox 45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46" name="TextBox 46"/>
          <p:cNvSpPr txBox="1"/>
          <p:nvPr/>
        </p:nvSpPr>
        <p:spPr>
          <a:xfrm>
            <a:off x="548640" y="372835"/>
            <a:ext cx="37185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</p:spTree>
    <p:extLst>
      <p:ext uri="{BB962C8B-B14F-4D97-AF65-F5344CB8AC3E}">
        <p14:creationId xmlns:p14="http://schemas.microsoft.com/office/powerpoint/2010/main" val="28382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90638" y="1479059"/>
            <a:ext cx="173684" cy="173684"/>
            <a:chOff x="0" y="0"/>
            <a:chExt cx="94534" cy="94534"/>
          </a:xfrm>
          <a:solidFill>
            <a:srgbClr val="FF505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990638" y="1981200"/>
            <a:ext cx="4214322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1"/>
              </a:lnSpc>
            </a:pPr>
            <a:r>
              <a:rPr lang="en-US" sz="3139" dirty="0" smtClean="0">
                <a:solidFill>
                  <a:schemeClr val="tx2"/>
                </a:solidFill>
                <a:latin typeface="Open Sans Extra Bold"/>
              </a:rPr>
              <a:t>You Can Begin Your Optimization Journey with Us Today!</a:t>
            </a:r>
            <a:endParaRPr lang="en-US" sz="3139" dirty="0">
              <a:solidFill>
                <a:schemeClr val="tx2"/>
              </a:solidFill>
              <a:latin typeface="Open Sans Extra Bold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548640" y="1479059"/>
            <a:ext cx="3713507" cy="4357083"/>
            <a:chOff x="0" y="0"/>
            <a:chExt cx="4951342" cy="5809444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2"/>
            <a:srcRect r="43216"/>
            <a:stretch>
              <a:fillRect/>
            </a:stretch>
          </p:blipFill>
          <p:spPr>
            <a:xfrm>
              <a:off x="0" y="0"/>
              <a:ext cx="4951342" cy="5809444"/>
            </a:xfrm>
            <a:prstGeom prst="rect">
              <a:avLst/>
            </a:prstGeom>
          </p:spPr>
        </p:pic>
      </p:grpSp>
      <p:grpSp>
        <p:nvGrpSpPr>
          <p:cNvPr id="15" name="Group 15"/>
          <p:cNvGrpSpPr/>
          <p:nvPr/>
        </p:nvGrpSpPr>
        <p:grpSpPr>
          <a:xfrm>
            <a:off x="3672677" y="3286395"/>
            <a:ext cx="1178939" cy="1023997"/>
            <a:chOff x="0" y="0"/>
            <a:chExt cx="508077" cy="44130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08077" cy="441303"/>
            </a:xfrm>
            <a:custGeom>
              <a:avLst/>
              <a:gdLst/>
              <a:ahLst/>
              <a:cxnLst/>
              <a:rect l="l" t="t" r="r" b="b"/>
              <a:pathLst>
                <a:path w="508077" h="441303">
                  <a:moveTo>
                    <a:pt x="0" y="0"/>
                  </a:moveTo>
                  <a:lnTo>
                    <a:pt x="508077" y="0"/>
                  </a:lnTo>
                  <a:lnTo>
                    <a:pt x="508077" y="441303"/>
                  </a:lnTo>
                  <a:lnTo>
                    <a:pt x="0" y="441303"/>
                  </a:lnTo>
                  <a:close/>
                </a:path>
              </a:pathLst>
            </a:custGeom>
            <a:solidFill>
              <a:srgbClr val="FFFFFF">
                <a:alpha val="57647"/>
              </a:srgbClr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508077" cy="460353"/>
            </a:xfrm>
            <a:prstGeom prst="rect">
              <a:avLst/>
            </a:prstGeom>
          </p:spPr>
          <p:txBody>
            <a:bodyPr lIns="29467" tIns="29467" rIns="29467" bIns="29467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13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27" name="Freeform 27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8" name="TextBox 28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30" name="Freeform 30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31" name="TextBox 31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48640" y="372835"/>
            <a:ext cx="408319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876802" y="4310392"/>
            <a:ext cx="4328158" cy="87120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6"/>
          <p:cNvSpPr txBox="1"/>
          <p:nvPr/>
        </p:nvSpPr>
        <p:spPr>
          <a:xfrm>
            <a:off x="5105400" y="4558989"/>
            <a:ext cx="3962400" cy="3674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71"/>
              </a:lnSpc>
            </a:pPr>
            <a:r>
              <a:rPr lang="en-US" dirty="0" smtClean="0">
                <a:solidFill>
                  <a:schemeClr val="bg1"/>
                </a:solidFill>
                <a:latin typeface="Open Sans Extra Bold"/>
                <a:hlinkClick r:id="rId3"/>
              </a:rPr>
              <a:t>REQUEST FREE WEBSITE AUDITING</a:t>
            </a:r>
            <a:endParaRPr lang="en-US" dirty="0">
              <a:solidFill>
                <a:schemeClr val="bg1"/>
              </a:solidFill>
              <a:latin typeface="Open Sans Ex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8640" y="798423"/>
            <a:ext cx="4231348" cy="5852160"/>
            <a:chOff x="0" y="0"/>
            <a:chExt cx="5641798" cy="7802880"/>
          </a:xfrm>
          <a:solidFill>
            <a:srgbClr val="FF5050"/>
          </a:solidFill>
        </p:grpSpPr>
        <p:sp>
          <p:nvSpPr>
            <p:cNvPr id="3" name="AutoShape 3"/>
            <p:cNvSpPr/>
            <p:nvPr/>
          </p:nvSpPr>
          <p:spPr>
            <a:xfrm>
              <a:off x="0" y="0"/>
              <a:ext cx="5641798" cy="7802880"/>
            </a:xfrm>
            <a:prstGeom prst="rect">
              <a:avLst/>
            </a:pr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951320" y="1818855"/>
            <a:ext cx="214216" cy="214216"/>
            <a:chOff x="0" y="0"/>
            <a:chExt cx="94534" cy="94534"/>
          </a:xfrm>
          <a:solidFill>
            <a:schemeClr val="tx2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30303" tIns="30303" rIns="30303" bIns="3030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89981" y="4495800"/>
            <a:ext cx="3226754" cy="1846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Website </a:t>
            </a:r>
            <a:r>
              <a:rPr lang="en-US" sz="2400" dirty="0" smtClean="0">
                <a:solidFill>
                  <a:schemeClr val="bg2"/>
                </a:solidFill>
              </a:rPr>
              <a:t>Design, </a:t>
            </a:r>
            <a:r>
              <a:rPr lang="en-US" sz="2400" dirty="0">
                <a:solidFill>
                  <a:schemeClr val="bg2"/>
                </a:solidFill>
              </a:rPr>
              <a:t>Content </a:t>
            </a:r>
            <a:r>
              <a:rPr lang="en-US" sz="2400" dirty="0" smtClean="0">
                <a:solidFill>
                  <a:schemeClr val="bg2"/>
                </a:solidFill>
              </a:rPr>
              <a:t>Creation, </a:t>
            </a:r>
            <a:r>
              <a:rPr lang="en-US" sz="2400" dirty="0">
                <a:solidFill>
                  <a:schemeClr val="bg2"/>
                </a:solidFill>
              </a:rPr>
              <a:t>Social Media </a:t>
            </a:r>
            <a:r>
              <a:rPr lang="en-US" sz="2400" dirty="0" smtClean="0">
                <a:solidFill>
                  <a:schemeClr val="bg2"/>
                </a:solidFill>
              </a:rPr>
              <a:t>Management, </a:t>
            </a:r>
            <a:r>
              <a:rPr lang="en-US" sz="2400" dirty="0">
                <a:solidFill>
                  <a:schemeClr val="bg2"/>
                </a:solidFill>
              </a:rPr>
              <a:t>Digital </a:t>
            </a:r>
            <a:r>
              <a:rPr lang="en-US" sz="2400" dirty="0" smtClean="0">
                <a:solidFill>
                  <a:schemeClr val="bg2"/>
                </a:solidFill>
              </a:rPr>
              <a:t>Marketing, </a:t>
            </a:r>
            <a:r>
              <a:rPr lang="en-US" sz="2400" dirty="0">
                <a:solidFill>
                  <a:schemeClr val="bg2"/>
                </a:solidFill>
              </a:rPr>
              <a:t>Marketing </a:t>
            </a:r>
            <a:r>
              <a:rPr lang="en-US" sz="2400" dirty="0" smtClean="0">
                <a:solidFill>
                  <a:schemeClr val="bg2"/>
                </a:solidFill>
              </a:rPr>
              <a:t>Strategy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smtClean="0">
                <a:solidFill>
                  <a:schemeClr val="bg2"/>
                </a:solidFill>
              </a:rPr>
              <a:t>Development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51320" y="2494036"/>
            <a:ext cx="3728871" cy="4524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90"/>
              </a:lnSpc>
            </a:pPr>
            <a:r>
              <a:rPr lang="en-US" sz="3356" dirty="0">
                <a:solidFill>
                  <a:schemeClr val="bg1"/>
                </a:solidFill>
                <a:latin typeface="Open Sans Extra Bold"/>
              </a:rPr>
              <a:t>Thank You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838201" y="3200400"/>
            <a:ext cx="3378534" cy="955409"/>
            <a:chOff x="0" y="0"/>
            <a:chExt cx="783032" cy="169631"/>
          </a:xfrm>
          <a:solidFill>
            <a:schemeClr val="tx2"/>
          </a:solidFill>
        </p:grpSpPr>
        <p:sp>
          <p:nvSpPr>
            <p:cNvPr id="13" name="Freeform 13"/>
            <p:cNvSpPr/>
            <p:nvPr/>
          </p:nvSpPr>
          <p:spPr>
            <a:xfrm>
              <a:off x="0" y="0"/>
              <a:ext cx="783032" cy="169631"/>
            </a:xfrm>
            <a:custGeom>
              <a:avLst/>
              <a:gdLst/>
              <a:ahLst/>
              <a:cxnLst/>
              <a:rect l="l" t="t" r="r" b="b"/>
              <a:pathLst>
                <a:path w="783032" h="169631">
                  <a:moveTo>
                    <a:pt x="0" y="0"/>
                  </a:moveTo>
                  <a:lnTo>
                    <a:pt x="783032" y="0"/>
                  </a:lnTo>
                  <a:lnTo>
                    <a:pt x="783032" y="169631"/>
                  </a:lnTo>
                  <a:lnTo>
                    <a:pt x="0" y="169631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783032" cy="1886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0303" tIns="30303" rIns="30303" bIns="3030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143000" y="3505200"/>
            <a:ext cx="2611686" cy="2051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49"/>
              </a:lnSpc>
            </a:pPr>
            <a:r>
              <a:rPr lang="en-US" sz="2800" b="1" dirty="0" smtClean="0">
                <a:solidFill>
                  <a:srgbClr val="F8F9F8"/>
                </a:solidFill>
                <a:latin typeface="Open Sans"/>
              </a:rPr>
              <a:t>Our Services</a:t>
            </a:r>
            <a:endParaRPr lang="en-US" sz="2800" b="1" dirty="0">
              <a:solidFill>
                <a:srgbClr val="F8F9F8"/>
              </a:solidFill>
              <a:latin typeface="Open San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34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24" name="Freeform 24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548640" y="372835"/>
            <a:ext cx="38709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2" y="-567526"/>
            <a:ext cx="5638798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548640" y="1317632"/>
            <a:ext cx="250681" cy="250681"/>
            <a:chOff x="0" y="0"/>
            <a:chExt cx="94534" cy="9453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</p:spPr>
          <p:txBody>
            <a:bodyPr lIns="35479" tIns="35479" rIns="35479" bIns="35479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48640" y="2139134"/>
            <a:ext cx="5058104" cy="615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14"/>
              </a:lnSpc>
            </a:pPr>
            <a:r>
              <a:rPr lang="en-US" sz="4568" dirty="0">
                <a:solidFill>
                  <a:schemeClr val="tx2"/>
                </a:solidFill>
                <a:latin typeface="Open Sans Extra Bold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48640" y="1680025"/>
            <a:ext cx="2882582" cy="3206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47"/>
              </a:lnSpc>
            </a:pPr>
            <a:r>
              <a:rPr lang="en-US" sz="1890" dirty="0" smtClean="0">
                <a:solidFill>
                  <a:srgbClr val="000000"/>
                </a:solidFill>
                <a:latin typeface="Open Sans"/>
              </a:rPr>
              <a:t>Website Auditing</a:t>
            </a:r>
            <a:endParaRPr lang="en-US" sz="1890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48640" y="2895600"/>
            <a:ext cx="4709160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400" dirty="0"/>
              <a:t>Website auditing is the comprehensive evaluation of a website's performance, including its technical aspects, content quality, </a:t>
            </a:r>
            <a:r>
              <a:rPr lang="en-US" sz="2400" dirty="0" err="1"/>
              <a:t>SEO</a:t>
            </a:r>
            <a:r>
              <a:rPr lang="en-US" sz="2400" dirty="0"/>
              <a:t> effectiveness, and user experience, to identify and rectify issues that hinder its functionality and effectiveness</a:t>
            </a:r>
            <a:r>
              <a:rPr lang="en-US" sz="2400" dirty="0" smtClean="0"/>
              <a:t>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02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5393460" y="1104348"/>
            <a:ext cx="426568" cy="426568"/>
            <a:chOff x="0" y="0"/>
            <a:chExt cx="189069" cy="189069"/>
          </a:xfrm>
          <a:solidFill>
            <a:srgbClr val="FF5050"/>
          </a:solidFill>
        </p:grpSpPr>
        <p:sp>
          <p:nvSpPr>
            <p:cNvPr id="13" name="Freeform 13"/>
            <p:cNvSpPr/>
            <p:nvPr/>
          </p:nvSpPr>
          <p:spPr>
            <a:xfrm>
              <a:off x="0" y="0"/>
              <a:ext cx="189069" cy="189069"/>
            </a:xfrm>
            <a:custGeom>
              <a:avLst/>
              <a:gdLst/>
              <a:ahLst/>
              <a:cxnLst/>
              <a:rect l="l" t="t" r="r" b="b"/>
              <a:pathLst>
                <a:path w="189069" h="189069">
                  <a:moveTo>
                    <a:pt x="0" y="0"/>
                  </a:moveTo>
                  <a:lnTo>
                    <a:pt x="189069" y="0"/>
                  </a:lnTo>
                  <a:lnTo>
                    <a:pt x="189069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189069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022080" y="3231032"/>
            <a:ext cx="426568" cy="426568"/>
            <a:chOff x="0" y="0"/>
            <a:chExt cx="189069" cy="189069"/>
          </a:xfrm>
          <a:solidFill>
            <a:srgbClr val="FF5050"/>
          </a:solidFill>
        </p:grpSpPr>
        <p:sp>
          <p:nvSpPr>
            <p:cNvPr id="16" name="Freeform 16"/>
            <p:cNvSpPr/>
            <p:nvPr/>
          </p:nvSpPr>
          <p:spPr>
            <a:xfrm>
              <a:off x="0" y="0"/>
              <a:ext cx="189069" cy="189069"/>
            </a:xfrm>
            <a:custGeom>
              <a:avLst/>
              <a:gdLst/>
              <a:ahLst/>
              <a:cxnLst/>
              <a:rect l="l" t="t" r="r" b="b"/>
              <a:pathLst>
                <a:path w="189069" h="189069">
                  <a:moveTo>
                    <a:pt x="0" y="0"/>
                  </a:moveTo>
                  <a:lnTo>
                    <a:pt x="189069" y="0"/>
                  </a:lnTo>
                  <a:lnTo>
                    <a:pt x="189069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189069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635490" y="-204666"/>
            <a:ext cx="6485351" cy="426568"/>
            <a:chOff x="0" y="0"/>
            <a:chExt cx="2874516" cy="189069"/>
          </a:xfrm>
          <a:solidFill>
            <a:srgbClr val="FF5050"/>
          </a:solidFill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20" name="TextBox 20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22" name="Freeform 22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25" name="Freeform 25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6" name="TextBox 26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548640" y="372835"/>
            <a:ext cx="36423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grpSp>
        <p:nvGrpSpPr>
          <p:cNvPr id="28" name="Group 8"/>
          <p:cNvGrpSpPr/>
          <p:nvPr/>
        </p:nvGrpSpPr>
        <p:grpSpPr>
          <a:xfrm>
            <a:off x="5820028" y="1066800"/>
            <a:ext cx="3202052" cy="4049908"/>
            <a:chOff x="0" y="0"/>
            <a:chExt cx="3762287" cy="7802880"/>
          </a:xfrm>
        </p:grpSpPr>
        <p:pic>
          <p:nvPicPr>
            <p:cNvPr id="29" name="Picture 9"/>
            <p:cNvPicPr>
              <a:picLocks noChangeAspect="1"/>
            </p:cNvPicPr>
            <p:nvPr/>
          </p:nvPicPr>
          <p:blipFill>
            <a:blip r:embed="rId2"/>
            <a:srcRect l="14340" r="60104"/>
            <a:stretch>
              <a:fillRect/>
            </a:stretch>
          </p:blipFill>
          <p:spPr>
            <a:xfrm>
              <a:off x="0" y="0"/>
              <a:ext cx="3762287" cy="780288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37100" y="2000679"/>
            <a:ext cx="3392998" cy="3313841"/>
            <a:chOff x="0" y="0"/>
            <a:chExt cx="4523998" cy="4418455"/>
          </a:xfrm>
          <a:solidFill>
            <a:srgbClr val="FF5050"/>
          </a:solidFill>
        </p:grpSpPr>
        <p:sp>
          <p:nvSpPr>
            <p:cNvPr id="3" name="AutoShape 3"/>
            <p:cNvSpPr/>
            <p:nvPr/>
          </p:nvSpPr>
          <p:spPr>
            <a:xfrm>
              <a:off x="0" y="0"/>
              <a:ext cx="4523998" cy="4418455"/>
            </a:xfrm>
            <a:prstGeom prst="rect">
              <a:avLst/>
            </a:prstGeom>
            <a:grpFill/>
          </p:spPr>
        </p:sp>
      </p:grpSp>
      <p:sp>
        <p:nvSpPr>
          <p:cNvPr id="4" name="TextBox 4"/>
          <p:cNvSpPr txBox="1"/>
          <p:nvPr/>
        </p:nvSpPr>
        <p:spPr>
          <a:xfrm>
            <a:off x="6409494" y="3125613"/>
            <a:ext cx="2248210" cy="1221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75"/>
              </a:lnSpc>
            </a:pPr>
            <a:r>
              <a:rPr lang="en-US" sz="9183">
                <a:solidFill>
                  <a:srgbClr val="FFFFFF"/>
                </a:solidFill>
                <a:latin typeface="Open Sans Extra Bold"/>
              </a:rPr>
              <a:t>01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48640" y="1472571"/>
            <a:ext cx="267780" cy="267780"/>
            <a:chOff x="0" y="0"/>
            <a:chExt cx="94534" cy="94534"/>
          </a:xfrm>
          <a:solidFill>
            <a:srgbClr val="FF5050"/>
          </a:solidFill>
        </p:grpSpPr>
        <p:sp>
          <p:nvSpPr>
            <p:cNvPr id="6" name="Freeform 6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37899" tIns="37899" rIns="37899" bIns="37899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48640" y="2227017"/>
            <a:ext cx="5403108" cy="6572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86"/>
              </a:lnSpc>
            </a:pPr>
            <a:r>
              <a:rPr lang="en-US" sz="5036" dirty="0">
                <a:solidFill>
                  <a:schemeClr val="tx2"/>
                </a:solidFill>
                <a:latin typeface="Open Sans Extra Bold"/>
              </a:rPr>
              <a:t>The </a:t>
            </a:r>
            <a:r>
              <a:rPr lang="en-US" sz="5036" dirty="0" smtClean="0">
                <a:solidFill>
                  <a:schemeClr val="tx2"/>
                </a:solidFill>
                <a:latin typeface="Open Sans Extra Bold"/>
              </a:rPr>
              <a:t>Goal</a:t>
            </a:r>
            <a:endParaRPr lang="en-US" sz="5036" dirty="0">
              <a:solidFill>
                <a:schemeClr val="tx2"/>
              </a:solidFill>
              <a:latin typeface="Open Sans Extra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48640" y="1828800"/>
            <a:ext cx="2218032" cy="2408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49"/>
              </a:lnSpc>
            </a:pPr>
            <a:r>
              <a:rPr lang="en-US" sz="1464" dirty="0">
                <a:solidFill>
                  <a:srgbClr val="000000"/>
                </a:solidFill>
                <a:latin typeface="Open Sans"/>
              </a:rPr>
              <a:t>Website Auditing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48640" y="3128098"/>
            <a:ext cx="4785360" cy="25853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2800" dirty="0" smtClean="0"/>
              <a:t>Insuring </a:t>
            </a:r>
            <a:r>
              <a:rPr lang="en-US" sz="2800" dirty="0"/>
              <a:t>your website supports your social media efforts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800" dirty="0"/>
              <a:t>Identifying and fixing issues that hinder performance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800" dirty="0"/>
              <a:t>Enhancing user experience and conversion rates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46988" y="5470816"/>
            <a:ext cx="1221335" cy="230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97"/>
              </a:lnSpc>
            </a:pPr>
            <a:r>
              <a:rPr lang="en-US" sz="1426">
                <a:solidFill>
                  <a:srgbClr val="FFFFFF"/>
                </a:solidFill>
                <a:latin typeface="Open Sans"/>
              </a:rPr>
              <a:t>Break Time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03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  <a:solidFill>
            <a:srgbClr val="FF5050"/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solidFill>
              <a:srgbClr val="B80037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solidFill>
              <a:srgbClr val="B80037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548640" y="372835"/>
            <a:ext cx="36423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548640" y="1746876"/>
            <a:ext cx="232095" cy="232095"/>
            <a:chOff x="0" y="0"/>
            <a:chExt cx="94534" cy="9453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</p:spPr>
          <p:txBody>
            <a:bodyPr lIns="29983" tIns="29983" rIns="29983" bIns="2998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548640" y="3553924"/>
            <a:ext cx="4233994" cy="1846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Keeping up with algorithm changes.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Managing negative feedback.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Ensuring website security and performance.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48640" y="2197956"/>
            <a:ext cx="3924352" cy="628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4"/>
              </a:lnSpc>
            </a:pPr>
            <a:r>
              <a:rPr lang="en-US" sz="4747" dirty="0" smtClean="0">
                <a:solidFill>
                  <a:schemeClr val="tx2"/>
                </a:solidFill>
                <a:latin typeface="Open Sans Extra Bold"/>
              </a:rPr>
              <a:t>Why Audit?</a:t>
            </a:r>
            <a:endParaRPr lang="en-US" sz="4747" dirty="0">
              <a:solidFill>
                <a:schemeClr val="tx2"/>
              </a:solidFill>
              <a:latin typeface="Open Sans Extra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26765" y="5241296"/>
            <a:ext cx="1366207" cy="165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7"/>
              </a:lnSpc>
            </a:pPr>
            <a:r>
              <a:rPr lang="en-US" sz="984">
                <a:solidFill>
                  <a:srgbClr val="F8F9F8"/>
                </a:solidFill>
                <a:latin typeface="Nunito Sans"/>
              </a:rPr>
              <a:t>Salford &amp; Co.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5369435" y="1909610"/>
            <a:ext cx="531825" cy="148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Open Sans"/>
              </a:rPr>
              <a:t>1st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369211" y="3177116"/>
            <a:ext cx="531825" cy="148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Open Sans"/>
              </a:rPr>
              <a:t>1st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369435" y="4517207"/>
            <a:ext cx="531825" cy="148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Open Sans"/>
              </a:rPr>
              <a:t>3rd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467716" y="3145009"/>
            <a:ext cx="391124" cy="148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Open Sans"/>
              </a:rPr>
              <a:t>2nd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7467716" y="4517207"/>
            <a:ext cx="391124" cy="148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Open Sans"/>
              </a:rPr>
              <a:t>4th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369211" y="2167420"/>
            <a:ext cx="1251065" cy="13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Best Company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369211" y="3380199"/>
            <a:ext cx="1251065" cy="13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Best Company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369211" y="4752398"/>
            <a:ext cx="1251065" cy="13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Growing Company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467716" y="4752398"/>
            <a:ext cx="1251065" cy="13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Good Management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469157" y="3380199"/>
            <a:ext cx="1251065" cy="13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Great Service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369435" y="2384262"/>
            <a:ext cx="3614120" cy="291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Providing an explanation of the best products and services is a presentation technique.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5369211" y="3591340"/>
            <a:ext cx="1764649" cy="443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 dirty="0">
                <a:solidFill>
                  <a:srgbClr val="F8F9F8"/>
                </a:solidFill>
                <a:latin typeface="Nunito Sans"/>
              </a:rPr>
              <a:t>Providing an explanation of the best products and services is a presentation technique.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7469157" y="3591340"/>
            <a:ext cx="1576433" cy="443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Providing an explanation of the best products and services is a presentation technique.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5369435" y="4935520"/>
            <a:ext cx="1764425" cy="443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Providing an explanation of the best products and services is a presentation technique.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7469381" y="4935520"/>
            <a:ext cx="1576209" cy="443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"/>
              </a:lnSpc>
              <a:spcBef>
                <a:spcPct val="0"/>
              </a:spcBef>
            </a:pPr>
            <a:r>
              <a:rPr lang="en-US" sz="900">
                <a:solidFill>
                  <a:srgbClr val="F8F9F8"/>
                </a:solidFill>
                <a:latin typeface="Nunito Sans"/>
              </a:rPr>
              <a:t>Providing an explanation of the best products and services is a presentation technique.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04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  <a:solidFill>
            <a:srgbClr val="FF5050"/>
          </a:solidFill>
        </p:grpSpPr>
        <p:sp>
          <p:nvSpPr>
            <p:cNvPr id="39" name="Freeform 39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40" name="TextBox 40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42" name="Freeform 42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3" name="TextBox 43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45" name="Freeform 45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6" name="TextBox 46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548640" y="372835"/>
            <a:ext cx="35661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grpSp>
        <p:nvGrpSpPr>
          <p:cNvPr id="48" name="Group 13"/>
          <p:cNvGrpSpPr/>
          <p:nvPr/>
        </p:nvGrpSpPr>
        <p:grpSpPr>
          <a:xfrm>
            <a:off x="5181600" y="3344204"/>
            <a:ext cx="4202844" cy="2446996"/>
            <a:chOff x="0" y="0"/>
            <a:chExt cx="5603792" cy="2806464"/>
          </a:xfrm>
        </p:grpSpPr>
        <p:pic>
          <p:nvPicPr>
            <p:cNvPr id="49" name="Picture 14"/>
            <p:cNvPicPr>
              <a:picLocks noChangeAspect="1"/>
            </p:cNvPicPr>
            <p:nvPr/>
          </p:nvPicPr>
          <p:blipFill>
            <a:blip r:embed="rId2"/>
            <a:srcRect t="12485" b="12485"/>
            <a:stretch>
              <a:fillRect/>
            </a:stretch>
          </p:blipFill>
          <p:spPr>
            <a:xfrm>
              <a:off x="0" y="0"/>
              <a:ext cx="5603792" cy="280646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562788" y="1399645"/>
            <a:ext cx="238086" cy="238086"/>
            <a:chOff x="0" y="0"/>
            <a:chExt cx="94534" cy="94534"/>
          </a:xfrm>
          <a:solidFill>
            <a:srgbClr val="FF5050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33696" tIns="33696" rIns="33696" bIns="33696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62788" y="1766844"/>
            <a:ext cx="2461754" cy="264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9"/>
              </a:lnSpc>
            </a:pPr>
            <a:r>
              <a:rPr lang="en-US" sz="1606" b="1" dirty="0">
                <a:solidFill>
                  <a:srgbClr val="000000"/>
                </a:solidFill>
                <a:latin typeface="Open Sans"/>
              </a:rPr>
              <a:t>Website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48640" y="2806702"/>
            <a:ext cx="4086508" cy="27699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Slow </a:t>
            </a:r>
            <a:r>
              <a:rPr lang="en-US" sz="2000" dirty="0">
                <a:solidFill>
                  <a:srgbClr val="000000"/>
                </a:solidFill>
                <a:latin typeface="Nunito Sans"/>
              </a:rPr>
              <a:t>loading times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High </a:t>
            </a:r>
            <a:r>
              <a:rPr lang="en-US" sz="2000" dirty="0">
                <a:solidFill>
                  <a:srgbClr val="000000"/>
                </a:solidFill>
                <a:latin typeface="Nunito Sans"/>
              </a:rPr>
              <a:t>bounce rate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Low </a:t>
            </a:r>
            <a:r>
              <a:rPr lang="en-US" sz="2000" dirty="0">
                <a:solidFill>
                  <a:srgbClr val="000000"/>
                </a:solidFill>
                <a:latin typeface="Nunito Sans"/>
              </a:rPr>
              <a:t>search engine rankings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Outdated </a:t>
            </a:r>
            <a:r>
              <a:rPr lang="en-US" sz="2000" dirty="0">
                <a:solidFill>
                  <a:srgbClr val="000000"/>
                </a:solidFill>
                <a:latin typeface="Nunito Sans"/>
              </a:rPr>
              <a:t>or irrelevant content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Poor </a:t>
            </a:r>
            <a:r>
              <a:rPr lang="en-US" sz="2000" dirty="0">
                <a:solidFill>
                  <a:srgbClr val="000000"/>
                </a:solidFill>
                <a:latin typeface="Nunito Sans"/>
              </a:rPr>
              <a:t>mobile responsiveness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Nunito Sans"/>
              </a:rPr>
              <a:t>• Broken links</a:t>
            </a:r>
            <a:endParaRPr lang="en-US" sz="2000" dirty="0">
              <a:solidFill>
                <a:srgbClr val="000000"/>
              </a:solidFill>
              <a:latin typeface="Nunito San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62788" y="2144796"/>
            <a:ext cx="4237812" cy="423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89"/>
              </a:lnSpc>
            </a:pPr>
            <a:r>
              <a:rPr lang="en-US" sz="3257" dirty="0" smtClean="0">
                <a:solidFill>
                  <a:schemeClr val="tx2"/>
                </a:solidFill>
                <a:latin typeface="Open Sans Extra Bold"/>
              </a:rPr>
              <a:t>Auditing Indicators</a:t>
            </a:r>
            <a:endParaRPr lang="en-US" sz="3257" dirty="0">
              <a:solidFill>
                <a:schemeClr val="tx2"/>
              </a:solidFill>
              <a:latin typeface="Open Sans Extra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48091" y="5680635"/>
            <a:ext cx="1401469" cy="2336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301">
                <a:solidFill>
                  <a:srgbClr val="F8F9F8"/>
                </a:solidFill>
                <a:latin typeface="Open Sans"/>
              </a:rPr>
              <a:t>Salford &amp; Co.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488805" y="1485475"/>
            <a:ext cx="726838" cy="381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8"/>
              </a:lnSpc>
            </a:pPr>
            <a:r>
              <a:rPr lang="en-US" sz="2220" dirty="0">
                <a:solidFill>
                  <a:srgbClr val="FFFFFF"/>
                </a:solidFill>
                <a:latin typeface="Open Sans"/>
              </a:rPr>
              <a:t>01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5488805" y="3327889"/>
            <a:ext cx="726838" cy="381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8"/>
              </a:lnSpc>
            </a:pPr>
            <a:r>
              <a:rPr lang="en-US" sz="2220">
                <a:solidFill>
                  <a:srgbClr val="FFFFFF"/>
                </a:solidFill>
                <a:latin typeface="Open Sans"/>
              </a:rPr>
              <a:t>03</a:t>
            </a:r>
          </a:p>
        </p:txBody>
      </p:sp>
      <p:sp>
        <p:nvSpPr>
          <p:cNvPr id="37" name="AutoShape 37"/>
          <p:cNvSpPr/>
          <p:nvPr/>
        </p:nvSpPr>
        <p:spPr>
          <a:xfrm flipH="1" flipV="1">
            <a:off x="4881562" y="840132"/>
            <a:ext cx="10160" cy="5634936"/>
          </a:xfrm>
          <a:prstGeom prst="line">
            <a:avLst/>
          </a:prstGeom>
          <a:ln w="9525" cap="flat">
            <a:solidFill>
              <a:srgbClr val="B8003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8" name="TextBox 38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05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  <a:solidFill>
            <a:schemeClr val="tx2"/>
          </a:solidFill>
        </p:grpSpPr>
        <p:sp>
          <p:nvSpPr>
            <p:cNvPr id="40" name="Freeform 40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41" name="TextBox 41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43" name="Freeform 43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4" name="TextBox 44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46" name="Freeform 46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7" name="TextBox 47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548640" y="372835"/>
            <a:ext cx="38709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sp>
        <p:nvSpPr>
          <p:cNvPr id="49" name="TextBox 8"/>
          <p:cNvSpPr txBox="1"/>
          <p:nvPr/>
        </p:nvSpPr>
        <p:spPr>
          <a:xfrm>
            <a:off x="5118452" y="2567989"/>
            <a:ext cx="4086508" cy="2585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Security vulnerabilities,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Low conversion rates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Negative user feedback, and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A noticeable decline in traffic or engagement.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62000" y="1682787"/>
            <a:ext cx="209715" cy="209715"/>
            <a:chOff x="0" y="0"/>
            <a:chExt cx="94534" cy="94534"/>
          </a:xfrm>
          <a:solidFill>
            <a:srgbClr val="FF505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5855686" y="1682787"/>
            <a:ext cx="1916714" cy="3949627"/>
            <a:chOff x="0" y="0"/>
            <a:chExt cx="864005" cy="1780390"/>
          </a:xfrm>
          <a:solidFill>
            <a:srgbClr val="FF5050"/>
          </a:solidFill>
        </p:grpSpPr>
        <p:sp>
          <p:nvSpPr>
            <p:cNvPr id="10" name="Freeform 10"/>
            <p:cNvSpPr/>
            <p:nvPr/>
          </p:nvSpPr>
          <p:spPr>
            <a:xfrm>
              <a:off x="0" y="0"/>
              <a:ext cx="864005" cy="1780390"/>
            </a:xfrm>
            <a:custGeom>
              <a:avLst/>
              <a:gdLst/>
              <a:ahLst/>
              <a:cxnLst/>
              <a:rect l="l" t="t" r="r" b="b"/>
              <a:pathLst>
                <a:path w="864005" h="1780390">
                  <a:moveTo>
                    <a:pt x="0" y="0"/>
                  </a:moveTo>
                  <a:lnTo>
                    <a:pt x="864005" y="0"/>
                  </a:lnTo>
                  <a:lnTo>
                    <a:pt x="864005" y="1780390"/>
                  </a:lnTo>
                  <a:lnTo>
                    <a:pt x="0" y="1780390"/>
                  </a:lnTo>
                  <a:close/>
                </a:path>
              </a:pathLst>
            </a:custGeom>
            <a:grpFill/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64005" cy="1799440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762000" y="2012350"/>
            <a:ext cx="2168411" cy="256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81"/>
              </a:lnSpc>
            </a:pPr>
            <a:r>
              <a:rPr lang="en-US" dirty="0" smtClean="0">
                <a:solidFill>
                  <a:srgbClr val="000000"/>
                </a:solidFill>
                <a:latin typeface="Open Sans"/>
              </a:rPr>
              <a:t>Frequency of</a:t>
            </a:r>
            <a:endParaRPr lang="en-US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62000" y="2866540"/>
            <a:ext cx="3863965" cy="25853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2800" dirty="0"/>
              <a:t>Comprehensive analysis of different aspects of your website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/>
              <a:t>Regular audits for continuous improvement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62000" y="2345955"/>
            <a:ext cx="3085224" cy="397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51"/>
              </a:lnSpc>
            </a:pPr>
            <a:r>
              <a:rPr lang="en-US" sz="3021" dirty="0" smtClean="0">
                <a:solidFill>
                  <a:srgbClr val="000000"/>
                </a:solidFill>
                <a:latin typeface="Open Sans Extra Bold"/>
              </a:rPr>
              <a:t>Website </a:t>
            </a:r>
            <a:r>
              <a:rPr lang="en-US" sz="3021" dirty="0">
                <a:solidFill>
                  <a:srgbClr val="000000"/>
                </a:solidFill>
                <a:latin typeface="Open Sans Extra Bold"/>
              </a:rPr>
              <a:t>Audit</a:t>
            </a:r>
          </a:p>
        </p:txBody>
      </p:sp>
      <p:sp>
        <p:nvSpPr>
          <p:cNvPr id="15" name="AutoShape 15"/>
          <p:cNvSpPr/>
          <p:nvPr/>
        </p:nvSpPr>
        <p:spPr>
          <a:xfrm>
            <a:off x="7533159" y="3768817"/>
            <a:ext cx="1427750" cy="0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884157" y="5078493"/>
            <a:ext cx="599629" cy="21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779"/>
              </a:lnSpc>
            </a:pPr>
            <a:r>
              <a:rPr lang="en-US" sz="1270">
                <a:solidFill>
                  <a:srgbClr val="F8F9F8"/>
                </a:solidFill>
                <a:latin typeface="Open Sans"/>
              </a:rPr>
              <a:t>Ceo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84157" y="5279678"/>
            <a:ext cx="1293309" cy="1650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3"/>
              </a:lnSpc>
            </a:pPr>
            <a:r>
              <a:rPr lang="en-US" sz="1002">
                <a:solidFill>
                  <a:srgbClr val="F8F9F8"/>
                </a:solidFill>
                <a:latin typeface="Nunito Sans"/>
              </a:rPr>
              <a:t>Samira Hadid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943600" y="2402836"/>
            <a:ext cx="18288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Nunito Sans"/>
              </a:rPr>
              <a:t>-</a:t>
            </a:r>
            <a:r>
              <a:rPr lang="en-US" dirty="0" smtClean="0">
                <a:solidFill>
                  <a:srgbClr val="FFFFFF"/>
                </a:solidFill>
                <a:latin typeface="Nunito Sans"/>
              </a:rPr>
              <a:t>Comprehensive </a:t>
            </a:r>
            <a:r>
              <a:rPr lang="en-US" dirty="0">
                <a:solidFill>
                  <a:srgbClr val="FFFFFF"/>
                </a:solidFill>
                <a:latin typeface="Nunito Sans"/>
              </a:rPr>
              <a:t>analysis of different aspects of your </a:t>
            </a:r>
            <a:r>
              <a:rPr lang="en-US" dirty="0" smtClean="0">
                <a:solidFill>
                  <a:srgbClr val="FFFFFF"/>
                </a:solidFill>
                <a:latin typeface="Nunito Sans"/>
              </a:rPr>
              <a:t>website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FFFFFF"/>
              </a:solidFill>
              <a:latin typeface="Nunito Sans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Nunito Sans"/>
              </a:rPr>
              <a:t>-Regular </a:t>
            </a:r>
            <a:r>
              <a:rPr lang="en-US" dirty="0">
                <a:solidFill>
                  <a:srgbClr val="FFFFFF"/>
                </a:solidFill>
                <a:latin typeface="Nunito Sans"/>
              </a:rPr>
              <a:t>audits for continuous improvement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06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  <a:solidFill>
            <a:schemeClr val="tx2"/>
          </a:solidFill>
        </p:grpSpPr>
        <p:sp>
          <p:nvSpPr>
            <p:cNvPr id="24" name="Freeform 24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27" name="Freeform 27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28" name="TextBox 28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30" name="Freeform 30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31" name="TextBox 31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48640" y="372835"/>
            <a:ext cx="3751571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8640" y="1085378"/>
            <a:ext cx="330363" cy="330363"/>
            <a:chOff x="0" y="0"/>
            <a:chExt cx="94534" cy="945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48640" y="1586921"/>
            <a:ext cx="3415886" cy="397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01"/>
              </a:lnSpc>
            </a:pPr>
            <a:r>
              <a:rPr lang="en-US" sz="2215" dirty="0" smtClean="0">
                <a:solidFill>
                  <a:srgbClr val="FFFFFF"/>
                </a:solidFill>
                <a:latin typeface="Open Sans Extra Bold"/>
              </a:rPr>
              <a:t>Key</a:t>
            </a:r>
            <a:endParaRPr lang="en-US" sz="2215" dirty="0">
              <a:solidFill>
                <a:srgbClr val="FFFFFF"/>
              </a:solidFill>
              <a:latin typeface="Open Sans Extra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8640" y="2116235"/>
            <a:ext cx="4860137" cy="592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68"/>
              </a:lnSpc>
            </a:pPr>
            <a:r>
              <a:rPr lang="en-US" sz="4424" dirty="0" smtClean="0">
                <a:solidFill>
                  <a:srgbClr val="D5CFCA"/>
                </a:solidFill>
                <a:latin typeface="Open Sans Extra Bold"/>
              </a:rPr>
              <a:t>Components </a:t>
            </a:r>
            <a:endParaRPr lang="en-US" sz="4424" dirty="0">
              <a:solidFill>
                <a:srgbClr val="D5CFCA"/>
              </a:solidFill>
              <a:latin typeface="Open Sans Extra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571960" y="3765426"/>
            <a:ext cx="2831299" cy="1970681"/>
            <a:chOff x="0" y="0"/>
            <a:chExt cx="1167759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67759" cy="812800"/>
            </a:xfrm>
            <a:custGeom>
              <a:avLst/>
              <a:gdLst/>
              <a:ahLst/>
              <a:cxnLst/>
              <a:rect l="l" t="t" r="r" b="b"/>
              <a:pathLst>
                <a:path w="1167759" h="812800">
                  <a:moveTo>
                    <a:pt x="0" y="0"/>
                  </a:moveTo>
                  <a:lnTo>
                    <a:pt x="1167759" y="0"/>
                  </a:lnTo>
                  <a:lnTo>
                    <a:pt x="116775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1167759" cy="83185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494970" y="3765426"/>
            <a:ext cx="2831299" cy="1970681"/>
            <a:chOff x="0" y="0"/>
            <a:chExt cx="1167759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167759" cy="812800"/>
            </a:xfrm>
            <a:custGeom>
              <a:avLst/>
              <a:gdLst/>
              <a:ahLst/>
              <a:cxnLst/>
              <a:rect l="l" t="t" r="r" b="b"/>
              <a:pathLst>
                <a:path w="1167759" h="812800">
                  <a:moveTo>
                    <a:pt x="0" y="0"/>
                  </a:moveTo>
                  <a:lnTo>
                    <a:pt x="1167759" y="0"/>
                  </a:lnTo>
                  <a:lnTo>
                    <a:pt x="116775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167759" cy="83185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417504" y="3765426"/>
            <a:ext cx="2831299" cy="1970681"/>
            <a:chOff x="0" y="0"/>
            <a:chExt cx="1167759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167759" cy="812800"/>
            </a:xfrm>
            <a:custGeom>
              <a:avLst/>
              <a:gdLst/>
              <a:ahLst/>
              <a:cxnLst/>
              <a:rect l="l" t="t" r="r" b="b"/>
              <a:pathLst>
                <a:path w="1167759" h="812800">
                  <a:moveTo>
                    <a:pt x="0" y="0"/>
                  </a:moveTo>
                  <a:lnTo>
                    <a:pt x="1167759" y="0"/>
                  </a:lnTo>
                  <a:lnTo>
                    <a:pt x="116775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1167759" cy="83185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494970" y="3104580"/>
            <a:ext cx="2831299" cy="566592"/>
            <a:chOff x="0" y="0"/>
            <a:chExt cx="1167759" cy="23368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167759" cy="233689"/>
            </a:xfrm>
            <a:custGeom>
              <a:avLst/>
              <a:gdLst/>
              <a:ahLst/>
              <a:cxnLst/>
              <a:rect l="l" t="t" r="r" b="b"/>
              <a:pathLst>
                <a:path w="1167759" h="233689">
                  <a:moveTo>
                    <a:pt x="0" y="0"/>
                  </a:moveTo>
                  <a:lnTo>
                    <a:pt x="1167759" y="0"/>
                  </a:lnTo>
                  <a:lnTo>
                    <a:pt x="1167759" y="233689"/>
                  </a:lnTo>
                  <a:lnTo>
                    <a:pt x="0" y="23368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1167759" cy="25273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941524" y="3906330"/>
            <a:ext cx="1650395" cy="248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38"/>
              </a:lnSpc>
            </a:pPr>
            <a:r>
              <a:rPr lang="en-US" sz="1456" dirty="0" err="1">
                <a:solidFill>
                  <a:srgbClr val="000000"/>
                </a:solidFill>
                <a:latin typeface="Open Sans Bold"/>
              </a:rPr>
              <a:t>SEO</a:t>
            </a:r>
            <a:r>
              <a:rPr lang="en-US" sz="1456" dirty="0">
                <a:solidFill>
                  <a:srgbClr val="000000"/>
                </a:solidFill>
                <a:latin typeface="Open Sans Bold"/>
              </a:rPr>
              <a:t> Analysis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835815" y="3256435"/>
            <a:ext cx="1955385" cy="248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38"/>
              </a:lnSpc>
            </a:pPr>
            <a:r>
              <a:rPr lang="en-US" sz="1456" dirty="0">
                <a:solidFill>
                  <a:srgbClr val="000000"/>
                </a:solidFill>
                <a:latin typeface="Open Sans Bold"/>
              </a:rPr>
              <a:t>Content Audit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960205" y="3886200"/>
            <a:ext cx="1955195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38"/>
              </a:lnSpc>
            </a:pPr>
            <a:r>
              <a:rPr lang="en-US" sz="1456" dirty="0" smtClean="0">
                <a:solidFill>
                  <a:srgbClr val="000000"/>
                </a:solidFill>
                <a:latin typeface="Open Sans Bold"/>
              </a:rPr>
              <a:t>Content Audit contd.</a:t>
            </a:r>
            <a:endParaRPr lang="en-US" sz="1456" dirty="0">
              <a:solidFill>
                <a:srgbClr val="000000"/>
              </a:solidFill>
              <a:latin typeface="Open Sans Bold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84605" y="4179867"/>
            <a:ext cx="2157709" cy="1384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Importance of search engine optimization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/>
              <a:t>On-page and off-page </a:t>
            </a:r>
            <a:r>
              <a:rPr lang="en-US" dirty="0" err="1"/>
              <a:t>SEO</a:t>
            </a:r>
            <a:r>
              <a:rPr lang="en-US" dirty="0"/>
              <a:t> factors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834297" y="4444679"/>
            <a:ext cx="2157709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sz="2000" dirty="0"/>
              <a:t>Ensuring content </a:t>
            </a:r>
            <a:r>
              <a:rPr lang="en-US" sz="2000" dirty="0" smtClean="0"/>
              <a:t>aligns </a:t>
            </a:r>
            <a:r>
              <a:rPr lang="en-US" sz="2000" dirty="0"/>
              <a:t>with </a:t>
            </a:r>
            <a:r>
              <a:rPr lang="en-US" sz="2000" dirty="0" err="1"/>
              <a:t>SEO</a:t>
            </a:r>
            <a:r>
              <a:rPr lang="en-US" sz="2000" dirty="0"/>
              <a:t> and user intent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703833" y="3810000"/>
            <a:ext cx="254456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sz="2000" dirty="0"/>
              <a:t>Evaluating the effectiveness of your website content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2000" dirty="0"/>
              <a:t>Identifying gaps and opportunities for </a:t>
            </a:r>
            <a:r>
              <a:rPr lang="en-US" sz="2000" dirty="0" smtClean="0"/>
              <a:t>improvement</a:t>
            </a:r>
            <a:endParaRPr lang="en-US" sz="2000" dirty="0"/>
          </a:p>
        </p:txBody>
      </p:sp>
      <p:sp>
        <p:nvSpPr>
          <p:cNvPr id="26" name="TextBox 26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FFFFFF"/>
                </a:solidFill>
                <a:latin typeface="Nunito Sans"/>
              </a:rPr>
              <a:t>Slide  |  08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548640" y="372835"/>
            <a:ext cx="37185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FFFFFF"/>
                </a:solidFill>
                <a:latin typeface="Nunito Sans"/>
              </a:rPr>
              <a:t>Quantum Leap Consulting &amp;  Marketing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516732" y="777091"/>
            <a:ext cx="3688228" cy="5415645"/>
            <a:chOff x="0" y="0"/>
            <a:chExt cx="1167759" cy="17146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7759" cy="1714690"/>
            </a:xfrm>
            <a:custGeom>
              <a:avLst/>
              <a:gdLst/>
              <a:ahLst/>
              <a:cxnLst/>
              <a:rect l="l" t="t" r="r" b="b"/>
              <a:pathLst>
                <a:path w="1167759" h="1714690">
                  <a:moveTo>
                    <a:pt x="0" y="0"/>
                  </a:moveTo>
                  <a:lnTo>
                    <a:pt x="1167759" y="0"/>
                  </a:lnTo>
                  <a:lnTo>
                    <a:pt x="1167759" y="1714690"/>
                  </a:lnTo>
                  <a:lnTo>
                    <a:pt x="0" y="171469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1167759" cy="173374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027227" y="3135560"/>
            <a:ext cx="979009" cy="897556"/>
            <a:chOff x="0" y="0"/>
            <a:chExt cx="309972" cy="284182"/>
          </a:xfrm>
          <a:solidFill>
            <a:schemeClr val="tx2"/>
          </a:solidFill>
        </p:grpSpPr>
        <p:sp>
          <p:nvSpPr>
            <p:cNvPr id="6" name="Freeform 6"/>
            <p:cNvSpPr/>
            <p:nvPr/>
          </p:nvSpPr>
          <p:spPr>
            <a:xfrm>
              <a:off x="0" y="0"/>
              <a:ext cx="309972" cy="284182"/>
            </a:xfrm>
            <a:custGeom>
              <a:avLst/>
              <a:gdLst/>
              <a:ahLst/>
              <a:cxnLst/>
              <a:rect l="l" t="t" r="r" b="b"/>
              <a:pathLst>
                <a:path w="309972" h="284182">
                  <a:moveTo>
                    <a:pt x="0" y="0"/>
                  </a:moveTo>
                  <a:lnTo>
                    <a:pt x="309972" y="0"/>
                  </a:lnTo>
                  <a:lnTo>
                    <a:pt x="309972" y="284182"/>
                  </a:lnTo>
                  <a:lnTo>
                    <a:pt x="0" y="284182"/>
                  </a:lnTo>
                  <a:close/>
                </a:path>
              </a:pathLst>
            </a:custGeom>
            <a:grpFill/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309972" cy="303232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141194" y="1692088"/>
            <a:ext cx="751075" cy="738078"/>
            <a:chOff x="0" y="0"/>
            <a:chExt cx="237804" cy="233689"/>
          </a:xfrm>
          <a:solidFill>
            <a:srgbClr val="FF5050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237804" cy="233689"/>
            </a:xfrm>
            <a:custGeom>
              <a:avLst/>
              <a:gdLst/>
              <a:ahLst/>
              <a:cxnLst/>
              <a:rect l="l" t="t" r="r" b="b"/>
              <a:pathLst>
                <a:path w="237804" h="233689">
                  <a:moveTo>
                    <a:pt x="0" y="0"/>
                  </a:moveTo>
                  <a:lnTo>
                    <a:pt x="237804" y="0"/>
                  </a:lnTo>
                  <a:lnTo>
                    <a:pt x="237804" y="233689"/>
                  </a:lnTo>
                  <a:lnTo>
                    <a:pt x="0" y="233689"/>
                  </a:ln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37804" cy="25273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5141194" y="1897166"/>
            <a:ext cx="751075" cy="2893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24"/>
              </a:lnSpc>
            </a:pPr>
            <a:r>
              <a:rPr lang="en-US" sz="1731" dirty="0">
                <a:solidFill>
                  <a:srgbClr val="FFFFFF"/>
                </a:solidFill>
                <a:latin typeface="Open Sans Extra Bold"/>
              </a:rPr>
              <a:t>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49924" y="1562557"/>
            <a:ext cx="2788306" cy="333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55"/>
              </a:lnSpc>
            </a:pPr>
            <a:r>
              <a:rPr lang="en-US" sz="1825" dirty="0" smtClean="0">
                <a:solidFill>
                  <a:srgbClr val="000000"/>
                </a:solidFill>
                <a:latin typeface="Open Sans Extra Bold"/>
              </a:rPr>
              <a:t>User Experience  </a:t>
            </a:r>
            <a:r>
              <a:rPr lang="en-US" sz="1825" dirty="0">
                <a:solidFill>
                  <a:srgbClr val="000000"/>
                </a:solidFill>
                <a:latin typeface="Open Sans Extra Bold"/>
              </a:rPr>
              <a:t>Audit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548640" y="2021302"/>
            <a:ext cx="213301" cy="213301"/>
            <a:chOff x="0" y="0"/>
            <a:chExt cx="94534" cy="94534"/>
          </a:xfrm>
          <a:solidFill>
            <a:srgbClr val="FF5050"/>
          </a:solidFill>
        </p:grpSpPr>
        <p:sp>
          <p:nvSpPr>
            <p:cNvPr id="14" name="Freeform 14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grpFill/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  <a:grpFill/>
          </p:spPr>
          <p:txBody>
            <a:bodyPr lIns="28939" tIns="28939" rIns="28939" bIns="28939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548640" y="2438400"/>
            <a:ext cx="4122504" cy="3206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86"/>
              </a:lnSpc>
            </a:pPr>
            <a:r>
              <a:rPr lang="en-US" sz="2461" dirty="0">
                <a:solidFill>
                  <a:schemeClr val="tx2"/>
                </a:solidFill>
                <a:latin typeface="Open Sans Extra Bold"/>
              </a:rPr>
              <a:t>Technical Audit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48640" y="3048000"/>
            <a:ext cx="3920302" cy="2215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Checking website performance: Speed, mobile-friendliness, security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Fixing broken links, optimizing images, and improving site architecture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220354" y="2293142"/>
            <a:ext cx="2817876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sz="2400" dirty="0"/>
              <a:t>Importance of </a:t>
            </a:r>
            <a:r>
              <a:rPr lang="en-US" sz="2400" dirty="0" err="1"/>
              <a:t>UX</a:t>
            </a:r>
            <a:r>
              <a:rPr lang="en-US" sz="2400" dirty="0"/>
              <a:t> in retaining visitors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2400" dirty="0"/>
              <a:t>Assessing navigation, design, and accessibility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2400" dirty="0"/>
              <a:t>Collecting user feedback and making data-driven improvements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5141194" y="3217058"/>
            <a:ext cx="751075" cy="738078"/>
            <a:chOff x="0" y="0"/>
            <a:chExt cx="237804" cy="233689"/>
          </a:xfrm>
          <a:solidFill>
            <a:schemeClr val="tx2"/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237804" cy="233689"/>
            </a:xfrm>
            <a:custGeom>
              <a:avLst/>
              <a:gdLst/>
              <a:ahLst/>
              <a:cxnLst/>
              <a:rect l="l" t="t" r="r" b="b"/>
              <a:pathLst>
                <a:path w="237804" h="233689">
                  <a:moveTo>
                    <a:pt x="0" y="0"/>
                  </a:moveTo>
                  <a:lnTo>
                    <a:pt x="237804" y="0"/>
                  </a:lnTo>
                  <a:lnTo>
                    <a:pt x="237804" y="233689"/>
                  </a:lnTo>
                  <a:lnTo>
                    <a:pt x="0" y="233689"/>
                  </a:lnTo>
                  <a:close/>
                </a:path>
              </a:pathLst>
            </a:custGeom>
            <a:grpFill/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237804" cy="25273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141194" y="4742029"/>
            <a:ext cx="751075" cy="738078"/>
            <a:chOff x="0" y="0"/>
            <a:chExt cx="237804" cy="233689"/>
          </a:xfrm>
          <a:solidFill>
            <a:srgbClr val="FF5050"/>
          </a:solidFill>
        </p:grpSpPr>
        <p:sp>
          <p:nvSpPr>
            <p:cNvPr id="24" name="Freeform 24"/>
            <p:cNvSpPr/>
            <p:nvPr/>
          </p:nvSpPr>
          <p:spPr>
            <a:xfrm>
              <a:off x="0" y="0"/>
              <a:ext cx="237804" cy="233689"/>
            </a:xfrm>
            <a:custGeom>
              <a:avLst/>
              <a:gdLst/>
              <a:ahLst/>
              <a:cxnLst/>
              <a:rect l="l" t="t" r="r" b="b"/>
              <a:pathLst>
                <a:path w="237804" h="233689">
                  <a:moveTo>
                    <a:pt x="0" y="0"/>
                  </a:moveTo>
                  <a:lnTo>
                    <a:pt x="237804" y="0"/>
                  </a:lnTo>
                  <a:lnTo>
                    <a:pt x="237804" y="233689"/>
                  </a:lnTo>
                  <a:lnTo>
                    <a:pt x="0" y="233689"/>
                  </a:lnTo>
                  <a:close/>
                </a:path>
              </a:pathLst>
            </a:custGeom>
            <a:grpFill/>
          </p:spPr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237804" cy="25273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5141194" y="3422137"/>
            <a:ext cx="751075" cy="2893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24"/>
              </a:lnSpc>
            </a:pPr>
            <a:r>
              <a:rPr lang="en-US" sz="1731" dirty="0" smtClean="0">
                <a:solidFill>
                  <a:srgbClr val="FFFFFF"/>
                </a:solidFill>
                <a:latin typeface="Open Sans Extra Bold"/>
              </a:rPr>
              <a:t>A</a:t>
            </a:r>
            <a:endParaRPr lang="en-US" sz="1731" dirty="0">
              <a:solidFill>
                <a:srgbClr val="FFFFFF"/>
              </a:solidFill>
              <a:latin typeface="Open Sans Extra Bold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5141194" y="4947107"/>
            <a:ext cx="751075" cy="2893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24"/>
              </a:lnSpc>
            </a:pPr>
            <a:r>
              <a:rPr lang="en-US" sz="1731" dirty="0" smtClean="0">
                <a:solidFill>
                  <a:srgbClr val="FFFFFF"/>
                </a:solidFill>
                <a:latin typeface="Open Sans Extra Bold"/>
              </a:rPr>
              <a:t>A</a:t>
            </a:r>
            <a:endParaRPr lang="en-US" sz="1731" dirty="0">
              <a:solidFill>
                <a:srgbClr val="FFFFFF"/>
              </a:solidFill>
              <a:latin typeface="Open Sans Extra Bold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09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  <a:solidFill>
            <a:srgbClr val="FF5050"/>
          </a:solidFill>
        </p:grpSpPr>
        <p:sp>
          <p:nvSpPr>
            <p:cNvPr id="34" name="Freeform 34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grpFill/>
          </p:spPr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  <a:solidFill>
            <a:schemeClr val="tx2"/>
          </a:solidFill>
        </p:grpSpPr>
        <p:sp>
          <p:nvSpPr>
            <p:cNvPr id="37" name="Freeform 37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38" name="TextBox 38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40" name="Freeform 40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1" name="TextBox 41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548640" y="372835"/>
            <a:ext cx="3642360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48640" y="956657"/>
            <a:ext cx="226751" cy="226751"/>
            <a:chOff x="0" y="0"/>
            <a:chExt cx="94534" cy="945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4534" cy="94534"/>
            </a:xfrm>
            <a:custGeom>
              <a:avLst/>
              <a:gdLst/>
              <a:ahLst/>
              <a:cxnLst/>
              <a:rect l="l" t="t" r="r" b="b"/>
              <a:pathLst>
                <a:path w="94534" h="94534">
                  <a:moveTo>
                    <a:pt x="0" y="0"/>
                  </a:moveTo>
                  <a:lnTo>
                    <a:pt x="94534" y="0"/>
                  </a:lnTo>
                  <a:lnTo>
                    <a:pt x="94534" y="94534"/>
                  </a:lnTo>
                  <a:lnTo>
                    <a:pt x="0" y="94534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94534" cy="113584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627244" y="1330896"/>
            <a:ext cx="2344556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29"/>
              </a:lnSpc>
            </a:pPr>
            <a:r>
              <a:rPr lang="en-US" dirty="0" smtClean="0">
                <a:solidFill>
                  <a:srgbClr val="000000"/>
                </a:solidFill>
                <a:latin typeface="Open Sans"/>
              </a:rPr>
              <a:t>TOOLS</a:t>
            </a:r>
            <a:endParaRPr lang="en-US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8640" y="1682244"/>
            <a:ext cx="4279048" cy="4744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83"/>
              </a:lnSpc>
            </a:pPr>
            <a:r>
              <a:rPr lang="en-US" sz="3647" dirty="0" smtClean="0">
                <a:solidFill>
                  <a:schemeClr val="tx2"/>
                </a:solidFill>
                <a:latin typeface="Open Sans Extra Bold"/>
              </a:rPr>
              <a:t>Website </a:t>
            </a:r>
            <a:r>
              <a:rPr lang="en-US" sz="3647" dirty="0">
                <a:solidFill>
                  <a:schemeClr val="tx2"/>
                </a:solidFill>
                <a:latin typeface="Open Sans Extra Bold"/>
              </a:rPr>
              <a:t>Auditing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041022" y="1673702"/>
            <a:ext cx="2007329" cy="1911879"/>
            <a:chOff x="0" y="0"/>
            <a:chExt cx="831811" cy="79225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548640" y="2235190"/>
            <a:ext cx="3906429" cy="3016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sz="2800" dirty="0" smtClean="0"/>
              <a:t>Overview of popular tools: Screaming Frog, Google Analytics, </a:t>
            </a:r>
            <a:r>
              <a:rPr lang="en-US" sz="2800" dirty="0" err="1" smtClean="0"/>
              <a:t>Moz</a:t>
            </a:r>
            <a:endParaRPr lang="en-US" sz="280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2800" dirty="0" smtClean="0"/>
              <a:t>How to use these tools effectively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2800" dirty="0" smtClean="0"/>
              <a:t>Integrating tools for a holistic audit</a:t>
            </a:r>
            <a:endParaRPr lang="en-US" sz="2800" dirty="0"/>
          </a:p>
        </p:txBody>
      </p:sp>
      <p:grpSp>
        <p:nvGrpSpPr>
          <p:cNvPr id="11" name="Group 11"/>
          <p:cNvGrpSpPr/>
          <p:nvPr/>
        </p:nvGrpSpPr>
        <p:grpSpPr>
          <a:xfrm>
            <a:off x="7197631" y="1673702"/>
            <a:ext cx="2007329" cy="1911879"/>
            <a:chOff x="0" y="0"/>
            <a:chExt cx="831811" cy="79225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5041022" y="3713799"/>
            <a:ext cx="2007329" cy="1911879"/>
            <a:chOff x="0" y="0"/>
            <a:chExt cx="831811" cy="79225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197631" y="3713799"/>
            <a:ext cx="2007329" cy="1911879"/>
            <a:chOff x="0" y="0"/>
            <a:chExt cx="831811" cy="79225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31811" cy="792258"/>
            </a:xfrm>
            <a:custGeom>
              <a:avLst/>
              <a:gdLst/>
              <a:ahLst/>
              <a:cxnLst/>
              <a:rect l="l" t="t" r="r" b="b"/>
              <a:pathLst>
                <a:path w="831811" h="792258">
                  <a:moveTo>
                    <a:pt x="0" y="0"/>
                  </a:moveTo>
                  <a:lnTo>
                    <a:pt x="831811" y="0"/>
                  </a:lnTo>
                  <a:lnTo>
                    <a:pt x="831811" y="792258"/>
                  </a:lnTo>
                  <a:lnTo>
                    <a:pt x="0" y="792258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19050"/>
              <a:ext cx="831811" cy="811308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pic>
        <p:nvPicPr>
          <p:cNvPr id="23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61" y="5112491"/>
            <a:ext cx="5076361" cy="1026374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5304678" y="1862353"/>
            <a:ext cx="502926" cy="372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r>
              <a:rPr lang="en-US" sz="2209">
                <a:solidFill>
                  <a:srgbClr val="000000"/>
                </a:solidFill>
                <a:latin typeface="Open Sans"/>
              </a:rPr>
              <a:t>01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304678" y="3970954"/>
            <a:ext cx="502926" cy="372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r>
              <a:rPr lang="en-US" sz="2209">
                <a:solidFill>
                  <a:srgbClr val="000000"/>
                </a:solidFill>
                <a:latin typeface="Open Sans"/>
              </a:rPr>
              <a:t>03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7315200" y="1862353"/>
            <a:ext cx="502926" cy="372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r>
              <a:rPr lang="en-US" sz="2209" dirty="0">
                <a:solidFill>
                  <a:srgbClr val="000000"/>
                </a:solidFill>
                <a:latin typeface="Open Sans"/>
              </a:rPr>
              <a:t>02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7315200" y="3970954"/>
            <a:ext cx="502926" cy="372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r>
              <a:rPr lang="en-US" sz="2209" dirty="0">
                <a:solidFill>
                  <a:srgbClr val="000000"/>
                </a:solidFill>
                <a:latin typeface="Open Sans"/>
              </a:rPr>
              <a:t>04</a:t>
            </a:r>
          </a:p>
        </p:txBody>
      </p:sp>
      <p:sp>
        <p:nvSpPr>
          <p:cNvPr id="28" name="AutoShape 28"/>
          <p:cNvSpPr/>
          <p:nvPr/>
        </p:nvSpPr>
        <p:spPr>
          <a:xfrm>
            <a:off x="5304678" y="2330735"/>
            <a:ext cx="1492876" cy="0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>
            <a:off x="7454858" y="2336503"/>
            <a:ext cx="1492876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5298249" y="4448456"/>
            <a:ext cx="1492876" cy="0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31"/>
          <p:cNvSpPr/>
          <p:nvPr/>
        </p:nvSpPr>
        <p:spPr>
          <a:xfrm>
            <a:off x="7454858" y="4442688"/>
            <a:ext cx="1492876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TextBox 32"/>
          <p:cNvSpPr txBox="1"/>
          <p:nvPr/>
        </p:nvSpPr>
        <p:spPr>
          <a:xfrm>
            <a:off x="5944002" y="1963694"/>
            <a:ext cx="840694" cy="1538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err="1" smtClean="0">
                <a:solidFill>
                  <a:srgbClr val="000000"/>
                </a:solidFill>
                <a:latin typeface="Nunito Sans Semi-Bold"/>
              </a:rPr>
              <a:t>SEO</a:t>
            </a: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 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8113601" y="6747674"/>
            <a:ext cx="1091359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Nunito Sans"/>
              </a:rPr>
              <a:t>Slide  |  10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4625965" y="-204666"/>
            <a:ext cx="6485351" cy="426568"/>
            <a:chOff x="0" y="0"/>
            <a:chExt cx="2874516" cy="18906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2874516" cy="189069"/>
            </a:xfrm>
            <a:custGeom>
              <a:avLst/>
              <a:gdLst/>
              <a:ahLst/>
              <a:cxnLst/>
              <a:rect l="l" t="t" r="r" b="b"/>
              <a:pathLst>
                <a:path w="2874516" h="189069">
                  <a:moveTo>
                    <a:pt x="0" y="0"/>
                  </a:moveTo>
                  <a:lnTo>
                    <a:pt x="2874516" y="0"/>
                  </a:lnTo>
                  <a:lnTo>
                    <a:pt x="2874516" y="189069"/>
                  </a:lnTo>
                  <a:lnTo>
                    <a:pt x="0" y="189069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43" name="TextBox 43"/>
            <p:cNvSpPr txBox="1"/>
            <p:nvPr/>
          </p:nvSpPr>
          <p:spPr>
            <a:xfrm>
              <a:off x="0" y="-19050"/>
              <a:ext cx="2874516" cy="20811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4876800" y="7175527"/>
            <a:ext cx="9753600" cy="147437"/>
            <a:chOff x="0" y="0"/>
            <a:chExt cx="4323108" cy="65349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solidFill>
              <a:srgbClr val="D5CFCA"/>
            </a:solidFill>
          </p:spPr>
        </p:sp>
        <p:sp>
          <p:nvSpPr>
            <p:cNvPr id="46" name="TextBox 46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-4876800" y="6970940"/>
            <a:ext cx="9753600" cy="147437"/>
            <a:chOff x="0" y="0"/>
            <a:chExt cx="4323108" cy="65349"/>
          </a:xfrm>
          <a:solidFill>
            <a:srgbClr val="FF5050"/>
          </a:solidFill>
        </p:grpSpPr>
        <p:sp>
          <p:nvSpPr>
            <p:cNvPr id="48" name="Freeform 48"/>
            <p:cNvSpPr/>
            <p:nvPr/>
          </p:nvSpPr>
          <p:spPr>
            <a:xfrm>
              <a:off x="0" y="0"/>
              <a:ext cx="4323109" cy="65349"/>
            </a:xfrm>
            <a:custGeom>
              <a:avLst/>
              <a:gdLst/>
              <a:ahLst/>
              <a:cxnLst/>
              <a:rect l="l" t="t" r="r" b="b"/>
              <a:pathLst>
                <a:path w="4323109" h="65349">
                  <a:moveTo>
                    <a:pt x="0" y="0"/>
                  </a:moveTo>
                  <a:lnTo>
                    <a:pt x="4323109" y="0"/>
                  </a:lnTo>
                  <a:lnTo>
                    <a:pt x="4323109" y="65349"/>
                  </a:lnTo>
                  <a:lnTo>
                    <a:pt x="0" y="65349"/>
                  </a:lnTo>
                  <a:close/>
                </a:path>
              </a:pathLst>
            </a:custGeom>
            <a:grpFill/>
          </p:spPr>
        </p:sp>
        <p:sp>
          <p:nvSpPr>
            <p:cNvPr id="49" name="TextBox 49"/>
            <p:cNvSpPr txBox="1"/>
            <p:nvPr/>
          </p:nvSpPr>
          <p:spPr>
            <a:xfrm>
              <a:off x="0" y="-19050"/>
              <a:ext cx="4323108" cy="84399"/>
            </a:xfrm>
            <a:prstGeom prst="rect">
              <a:avLst/>
            </a:prstGeom>
            <a:grpFill/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548640" y="372835"/>
            <a:ext cx="4077325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 dirty="0">
                <a:solidFill>
                  <a:srgbClr val="000000"/>
                </a:solidFill>
                <a:latin typeface="Nunito Sans"/>
              </a:rPr>
              <a:t>Quantum Leap Consulting &amp;  Marketing </a:t>
            </a:r>
          </a:p>
        </p:txBody>
      </p:sp>
      <p:sp>
        <p:nvSpPr>
          <p:cNvPr id="51" name="TextBox 32"/>
          <p:cNvSpPr txBox="1"/>
          <p:nvPr/>
        </p:nvSpPr>
        <p:spPr>
          <a:xfrm>
            <a:off x="5189622" y="3048000"/>
            <a:ext cx="1744577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AUDIT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2" name="TextBox 32"/>
          <p:cNvSpPr txBox="1"/>
          <p:nvPr/>
        </p:nvSpPr>
        <p:spPr>
          <a:xfrm>
            <a:off x="7399423" y="2970312"/>
            <a:ext cx="1744577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AUDIT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3" name="TextBox 32"/>
          <p:cNvSpPr txBox="1"/>
          <p:nvPr/>
        </p:nvSpPr>
        <p:spPr>
          <a:xfrm>
            <a:off x="5304678" y="4930914"/>
            <a:ext cx="1744577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AUDIT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4" name="TextBox 32"/>
          <p:cNvSpPr txBox="1"/>
          <p:nvPr/>
        </p:nvSpPr>
        <p:spPr>
          <a:xfrm>
            <a:off x="7399423" y="4953000"/>
            <a:ext cx="1744577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AUDIT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5" name="TextBox 32"/>
          <p:cNvSpPr txBox="1"/>
          <p:nvPr/>
        </p:nvSpPr>
        <p:spPr>
          <a:xfrm>
            <a:off x="7696200" y="2057400"/>
            <a:ext cx="1365426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Content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6" name="TextBox 32"/>
          <p:cNvSpPr txBox="1"/>
          <p:nvPr/>
        </p:nvSpPr>
        <p:spPr>
          <a:xfrm>
            <a:off x="5807604" y="4143041"/>
            <a:ext cx="840694" cy="207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err="1" smtClean="0">
                <a:solidFill>
                  <a:srgbClr val="000000"/>
                </a:solidFill>
                <a:latin typeface="Nunito Sans Semi-Bold"/>
              </a:rPr>
              <a:t>UX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7696200" y="4189512"/>
            <a:ext cx="1365426" cy="1538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36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Nunito Sans Semi-Bold"/>
              </a:rPr>
              <a:t>Technical</a:t>
            </a:r>
            <a:endParaRPr lang="en-US" sz="2400" b="1" dirty="0">
              <a:solidFill>
                <a:srgbClr val="000000"/>
              </a:solidFill>
              <a:latin typeface="Nunito Sans Semi-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565</Words>
  <Application>Microsoft Office PowerPoint</Application>
  <PresentationFormat>Custom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Nunito Sans</vt:lpstr>
      <vt:lpstr>Nunito Sans Semi-Bold</vt:lpstr>
      <vt:lpstr>Open Sans Extra Bold</vt:lpstr>
      <vt:lpstr>Open Sans</vt:lpstr>
      <vt:lpstr>Calibri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and Red Modern Technology Presentation</dc:title>
  <cp:lastModifiedBy>GORDON</cp:lastModifiedBy>
  <cp:revision>23</cp:revision>
  <dcterms:created xsi:type="dcterms:W3CDTF">2006-08-16T00:00:00Z</dcterms:created>
  <dcterms:modified xsi:type="dcterms:W3CDTF">2024-08-29T16:38:37Z</dcterms:modified>
  <dc:identifier>DAGIf0PZ0uQ</dc:identifier>
</cp:coreProperties>
</file>